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4630400" cy="8229600"/>
  <p:notesSz cx="8229600" cy="14630400"/>
  <p:embeddedFontLst>
    <p:embeddedFont>
      <p:font typeface="Montserrat Medium" panose="00000600000000000000" pitchFamily="2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C99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8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EC9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522" y="0"/>
            <a:ext cx="714587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2234"/>
            <a:ext cx="7145878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Application of Management Theories and Practices in Shan Foods Pvt. Ltd.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29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Fundamentals of Management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34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Instructor: Dr. Misbah Hayat Bhatti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805696"/>
            <a:ext cx="3298031" cy="537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BCG Matrix</a:t>
            </a:r>
            <a:endParaRPr lang="en-US" sz="3350" b="1" dirty="0"/>
          </a:p>
        </p:txBody>
      </p:sp>
      <p:sp>
        <p:nvSpPr>
          <p:cNvPr id="3" name="Text 1"/>
          <p:cNvSpPr/>
          <p:nvPr/>
        </p:nvSpPr>
        <p:spPr>
          <a:xfrm>
            <a:off x="751999" y="1557695"/>
            <a:ext cx="3298031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Stars:</a:t>
            </a: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Recipe Mixes – high growth and market share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1999" y="2320528"/>
            <a:ext cx="3298031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Cash Cows:</a:t>
            </a: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Plain Spices – steady income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1999" y="3083362"/>
            <a:ext cx="3298031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 Marks:</a:t>
            </a: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Instant noodles – potential for growth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1999" y="3977818"/>
            <a:ext cx="3298031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Dogs:</a:t>
            </a: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Low-performing or outdated products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763" y="832604"/>
            <a:ext cx="9304258" cy="6978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38F91F-BEAA-5FC8-2BFF-AA45F0954806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FCEC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301" y="544711"/>
            <a:ext cx="6834307" cy="854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Porter 5 Forces</a:t>
            </a:r>
            <a:endParaRPr lang="en-US" sz="5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1" y="1795105"/>
            <a:ext cx="10477143" cy="58933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754F9D-6D67-BF2C-CD2E-8903CD74EF58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Organizational Structure at Shan Foods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Top-to-bottom hierarchical structure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CEO leads department heads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reporting and responsibilities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order, discipline, accountability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33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Employees and Key Departments at Shan Foods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4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 1000 employees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engaged in various specialized roles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26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Production Department: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Handles the preparation of food products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Control: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Ensures safety and high product standards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1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Marketing and Sales: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Manages product promotion and customer engagement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33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R&amp;D and Export: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Innovates products and oversees international markets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901F7-DF0D-C987-65DA-08D4B62231C8}"/>
              </a:ext>
            </a:extLst>
          </p:cNvPr>
          <p:cNvSpPr/>
          <p:nvPr/>
        </p:nvSpPr>
        <p:spPr>
          <a:xfrm>
            <a:off x="12660258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598884"/>
            <a:ext cx="7619762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Departmentalization Model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2119" y="2286357"/>
            <a:ext cx="4476512" cy="1254442"/>
          </a:xfrm>
          <a:prstGeom prst="roundRect">
            <a:avLst>
              <a:gd name="adj" fmla="val 2604"/>
            </a:avLst>
          </a:prstGeom>
          <a:solidFill>
            <a:srgbClr val="204C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9765" y="2504003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Functional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9765" y="2974777"/>
            <a:ext cx="404121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Marketing, R&amp;D, HR, Finance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2119" y="3649623"/>
            <a:ext cx="5524262" cy="1254442"/>
          </a:xfrm>
          <a:prstGeom prst="roundRect">
            <a:avLst>
              <a:gd name="adj" fmla="val 2604"/>
            </a:avLst>
          </a:prstGeom>
          <a:solidFill>
            <a:srgbClr val="204C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79765" y="3867269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Product-Based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79765" y="4338042"/>
            <a:ext cx="508896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Recipe Mixes, Sauces, Desserts teams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2119" y="5012888"/>
            <a:ext cx="6572012" cy="1254442"/>
          </a:xfrm>
          <a:prstGeom prst="roundRect">
            <a:avLst>
              <a:gd name="adj" fmla="val 2604"/>
            </a:avLst>
          </a:prstGeom>
          <a:solidFill>
            <a:srgbClr val="204C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79765" y="523053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Geographical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79765" y="5701308"/>
            <a:ext cx="613671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vs. international markets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2119" y="6376154"/>
            <a:ext cx="7619762" cy="1254442"/>
          </a:xfrm>
          <a:prstGeom prst="roundRect">
            <a:avLst>
              <a:gd name="adj" fmla="val 2604"/>
            </a:avLst>
          </a:prstGeom>
          <a:solidFill>
            <a:srgbClr val="204C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79765" y="659380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Process-Based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79765" y="7064573"/>
            <a:ext cx="718446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Blending, grinding, packaging stages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44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Six Elements of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2120"/>
            <a:ext cx="7556421" cy="4642961"/>
          </a:xfrm>
          <a:prstGeom prst="roundRect">
            <a:avLst>
              <a:gd name="adj" fmla="val 7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267974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743" y="2823448"/>
            <a:ext cx="23802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Specialization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356288" y="2823448"/>
            <a:ext cx="4245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Focused tasks (QA, R&amp;D)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33005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743" y="3473767"/>
            <a:ext cx="23802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Departmentalization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356288" y="3473767"/>
            <a:ext cx="42458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Functional with product and regional divisions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34328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14743" y="4486989"/>
            <a:ext cx="23802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Chain of Command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356288" y="4486989"/>
            <a:ext cx="4245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CEO → Heads → Managers → Staff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99360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514743" y="5137309"/>
            <a:ext cx="23802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Span of Control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356288" y="5137309"/>
            <a:ext cx="4245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Moderate, 6–12 staff per manager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64392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514743" y="5787628"/>
            <a:ext cx="23802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Centralization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356288" y="5787628"/>
            <a:ext cx="42458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Strategy centralized, operations partly decentralized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665714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6514743" y="6800850"/>
            <a:ext cx="23802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Formalization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9356288" y="6800850"/>
            <a:ext cx="42458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High, SOPs and ISO/HACCP standards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7ABDBA-41DF-503F-4F7C-FCC95894F38F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Leadership at Shan Foods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Guidance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Leaders inspire and support innovation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Encourage openness and teamwork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Communicate company values clearly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Development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personal and professional growth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Leadership Style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639270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736449" y="3958828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BDB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496538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581608" y="44266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334131" y="2878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Transformational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369112"/>
            <a:ext cx="4489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Inspires innovation and vision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349752" y="4639270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95B1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1109841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AFCB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194911" y="44266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994743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Participative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120307" y="6036945"/>
            <a:ext cx="4489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involved in decisions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5319F0-FB08-150F-C10F-FC4EFED1F79C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7573"/>
            <a:ext cx="6598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Motivational Practices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633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Intrinsic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Purposeful work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Autonomy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Idea-sharing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633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Extrinsic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Bonuses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Training programs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2F374F-62A4-7AB1-B546-0BB00D30AA1B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4419"/>
            <a:ext cx="7007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Incentives and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3359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2340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Bonuses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83059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Annual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27279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Project-based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7149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sharing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4531519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07004" y="4758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07004" y="5248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 insurance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7004" y="569094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Paid leaves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07004" y="61331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 discounts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07004" y="657534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Retirement plans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FB832-4945-13CD-4E56-B53065B69579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55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Introduction to Shan Foods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73304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800118"/>
            <a:ext cx="35152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Leading Food Company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29053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Founded in 1981 in Pakistan, exports to 65+ countries.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82429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Shan's application of management theories in practice.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645A23-FE67-9588-2DB0-CB10AE82BD56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2721"/>
            <a:ext cx="61482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Controlling at Shan Foods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Controlling guarantees organizational goals are met effectively.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629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involves monitoring, evaluating, and correcting operations continuously.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438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Shan Foods uses structured control to maintain quality and efficiency.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F95E61-5866-63C4-B65E-854DD9AF511D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80317"/>
            <a:ext cx="64533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Controlling Processes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933" y="2629257"/>
            <a:ext cx="7480816" cy="8079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723" y="28560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Set Goals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283" y="3493889"/>
            <a:ext cx="6452235" cy="80795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466773" y="3720703"/>
            <a:ext cx="3183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Measure Performance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633" y="4358521"/>
            <a:ext cx="5423535" cy="80795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640723" y="4585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Analyze Results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863" y="5223153"/>
            <a:ext cx="4394954" cy="80795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640604" y="5449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Take Action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6280190" y="62862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in production, marketing, and HR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4B1C72-77C8-9D4B-9562-5F9E78F62712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" y="820341"/>
            <a:ext cx="6928247" cy="69282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00931" y="772716"/>
            <a:ext cx="5495925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4" name="Text 1"/>
          <p:cNvSpPr/>
          <p:nvPr/>
        </p:nvSpPr>
        <p:spPr>
          <a:xfrm>
            <a:off x="8400931" y="1323023"/>
            <a:ext cx="4774525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Employee Monitoring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8400931" y="2064067"/>
            <a:ext cx="5495925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400931" y="2614374"/>
            <a:ext cx="302656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Performance Reviews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8400931" y="3156823"/>
            <a:ext cx="5495925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— Bi-annual appraisals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400931" y="3707130"/>
            <a:ext cx="3027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Continuous Feedback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400931" y="4249579"/>
            <a:ext cx="5495925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— Regular coaching and goal tracking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400931" y="4799886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Rewards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400931" y="5342334"/>
            <a:ext cx="5495925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— Bonuses and promotions for high performers</a:t>
            </a:r>
            <a:endParaRPr lang="en-US" sz="16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F505AC-0938-6E70-B623-928CA6EA7844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21" y="458867"/>
            <a:ext cx="12684323" cy="53329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121" y="6042065"/>
            <a:ext cx="6470332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Benchmarking at Shan Foods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4121" y="6546200"/>
            <a:ext cx="13462159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Internal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Comparing processes across Shan Foods' departments for consistency.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84121" y="6871598"/>
            <a:ext cx="13462159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Evaluating performance against local rivals in the spice market.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84121" y="7196995"/>
            <a:ext cx="13462159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International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Measuring against global brands to adopt best practices.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84121" y="7522393"/>
            <a:ext cx="13462159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Customer-Based: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Using regional satisfaction metrics to improve service.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84121" y="7847791"/>
            <a:ext cx="13462159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</a:t>
            </a: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Keeping pace with the latest industry tools and innovations.</a:t>
            </a:r>
            <a:endParaRPr lang="en-US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BA974-8BAF-808C-412A-98FF5D51A1F9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517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Thank You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7470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appreciate your time and attention throughout this presentation.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50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look forward to discussing how Shan Foods can continue to grow and excel.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983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025628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5060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Questions?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555140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We're ready to answer and engage with your thoughts.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36E863-010E-22D0-2D18-268F0A1F4184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800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Company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Founded by Sikandar Sultan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33245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in Karachi, Pakistan.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Product Range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Spice mixes, sauces, pickles, desserts, instant noodles.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4523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Market Presence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Known for authentic taste and global reach.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CEEC52-B2EA-28EB-DB52-92077CC0B714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3658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Planning at Shan Foods</a:t>
            </a:r>
            <a:endParaRPr lang="en-US" sz="61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073773-7599-822B-EB7D-93CFD4F78501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6330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Vision &amp; Mission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1743789" y="4041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5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Vision</a:t>
            </a:r>
            <a:endParaRPr lang="en-US" sz="5400" dirty="0"/>
          </a:p>
        </p:txBody>
      </p:sp>
      <p:sp>
        <p:nvSpPr>
          <p:cNvPr id="4" name="Text 2"/>
          <p:cNvSpPr/>
          <p:nvPr/>
        </p:nvSpPr>
        <p:spPr>
          <a:xfrm>
            <a:off x="793790" y="453151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Become a global leader in authentic, convenient food solutions.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54817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34375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051256" y="422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5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Mission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10051256" y="471297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quality products bringing traditional flavors to every table.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54817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719423" y="489311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A6A626-E9D8-5359-F041-9087C6DF00E5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411" y="486847"/>
            <a:ext cx="4417933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Goals &amp; Plans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1" y="1392436"/>
            <a:ext cx="13621696" cy="35281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8411" y="5296019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Strategic Goals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18411" y="5748695"/>
            <a:ext cx="4178022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expansion and brand leadership.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35059" y="5296019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 Goals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235059" y="5748695"/>
            <a:ext cx="4176712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quality and customer trust.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850398" y="5296019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Financial Goals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9850398" y="5748695"/>
            <a:ext cx="4176712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 revenue by 10–15%.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8411" y="6565702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Strategic Plans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18411" y="7018377"/>
            <a:ext cx="4178022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Shan's product range and open new markets globally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5235059" y="6565702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Operational Plans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5235059" y="7018377"/>
            <a:ext cx="4176712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production line efficiency. Launch a new marketing campaign this year.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9850398" y="6565702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Long Term Plans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9850398" y="7018377"/>
            <a:ext cx="4176712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factories outside Pakistan.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5C5237-BB9F-7536-DA88-DA726D72B04B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77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Strategies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9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7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Growth Strategy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793790" y="3385899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new products and enter new markets.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086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89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Stability Strategy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9597628" y="3385899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 strong position in spice mix market.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86713" y="36086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529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Differentiation</a:t>
            </a:r>
            <a:endParaRPr lang="en-US" sz="2700" dirty="0"/>
          </a:p>
        </p:txBody>
      </p:sp>
      <p:sp>
        <p:nvSpPr>
          <p:cNvPr id="12" name="Text 8"/>
          <p:cNvSpPr/>
          <p:nvPr/>
        </p:nvSpPr>
        <p:spPr>
          <a:xfrm>
            <a:off x="9597628" y="6019919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flavors and packaging.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86713" y="527101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2197418" y="5529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7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Cost Leadership</a:t>
            </a:r>
            <a:endParaRPr lang="en-US" sz="2700" dirty="0"/>
          </a:p>
        </p:txBody>
      </p:sp>
      <p:sp>
        <p:nvSpPr>
          <p:cNvPr id="16" name="Text 11"/>
          <p:cNvSpPr/>
          <p:nvPr/>
        </p:nvSpPr>
        <p:spPr>
          <a:xfrm>
            <a:off x="793790" y="6019919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Quality products at competitive prices.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4362" y="527101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1399A0-5E01-8966-5411-661F576D8E3B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SWOT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Strengths</a:t>
            </a:r>
            <a:endParaRPr lang="en-US" sz="27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brand and global presence.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Weaknesses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competition and reliance on spice mixes.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Opportunities</a:t>
            </a:r>
            <a:endParaRPr lang="en-US" sz="27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 trends and market growth.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7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Threats</a:t>
            </a:r>
            <a:endParaRPr lang="en-US" sz="27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material costs and changing regulations.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DED10-BF31-BB67-2E0F-A5BD11FA7FB8}"/>
              </a:ext>
            </a:extLst>
          </p:cNvPr>
          <p:cNvSpPr/>
          <p:nvPr/>
        </p:nvSpPr>
        <p:spPr>
          <a:xfrm>
            <a:off x="12712390" y="7593980"/>
            <a:ext cx="1918010" cy="63562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8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1F1F1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37937" y="501134"/>
            <a:ext cx="7145179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PESTEL Analysis of Shan Foods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303770" y="1343978"/>
            <a:ext cx="22860" cy="6384727"/>
          </a:xfrm>
          <a:prstGeom prst="roundRect">
            <a:avLst>
              <a:gd name="adj" fmla="val 119601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586299" y="1537573"/>
            <a:ext cx="546735" cy="22860"/>
          </a:xfrm>
          <a:prstGeom prst="roundRect">
            <a:avLst>
              <a:gd name="adj" fmla="val 119601"/>
            </a:avLst>
          </a:prstGeom>
          <a:solidFill>
            <a:srgbClr val="E0878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110174" y="1343978"/>
            <a:ext cx="410051" cy="410051"/>
          </a:xfrm>
          <a:prstGeom prst="roundRect">
            <a:avLst>
              <a:gd name="adj" fmla="val 6668"/>
            </a:avLst>
          </a:prstGeom>
          <a:solidFill>
            <a:srgbClr val="FAA1A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516" y="1378148"/>
            <a:ext cx="273368" cy="3417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5516" y="1406604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Political 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37937" y="1800701"/>
            <a:ext cx="576595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Trade and export policies impact global sales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7497366" y="2631043"/>
            <a:ext cx="546735" cy="22860"/>
          </a:xfrm>
          <a:prstGeom prst="roundRect">
            <a:avLst>
              <a:gd name="adj" fmla="val 119601"/>
            </a:avLst>
          </a:prstGeom>
          <a:solidFill>
            <a:srgbClr val="E58A3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7110174" y="2437448"/>
            <a:ext cx="410051" cy="410051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516" y="2471618"/>
            <a:ext cx="273368" cy="34170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26504" y="2500074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Economic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8226504" y="2894171"/>
            <a:ext cx="576595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Inflation increases production and raw material costs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586299" y="3573661"/>
            <a:ext cx="546735" cy="22860"/>
          </a:xfrm>
          <a:prstGeom prst="roundRect">
            <a:avLst>
              <a:gd name="adj" fmla="val 119601"/>
            </a:avLst>
          </a:prstGeom>
          <a:solidFill>
            <a:srgbClr val="FF5D5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7110174" y="3380065"/>
            <a:ext cx="410051" cy="410051"/>
          </a:xfrm>
          <a:prstGeom prst="roundRect">
            <a:avLst>
              <a:gd name="adj" fmla="val 6668"/>
            </a:avLst>
          </a:prstGeom>
          <a:solidFill>
            <a:srgbClr val="F444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516" y="3414236"/>
            <a:ext cx="273368" cy="34170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125516" y="3442692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Social 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637937" y="3836789"/>
            <a:ext cx="576595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Growing demand for authentic traditional foods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7497366" y="4516279"/>
            <a:ext cx="546735" cy="22860"/>
          </a:xfrm>
          <a:prstGeom prst="roundRect">
            <a:avLst>
              <a:gd name="adj" fmla="val 119601"/>
            </a:avLst>
          </a:prstGeom>
          <a:solidFill>
            <a:srgbClr val="AA262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6"/>
          <p:cNvSpPr/>
          <p:nvPr/>
        </p:nvSpPr>
        <p:spPr>
          <a:xfrm>
            <a:off x="7110174" y="4322683"/>
            <a:ext cx="410051" cy="410051"/>
          </a:xfrm>
          <a:prstGeom prst="roundRect">
            <a:avLst>
              <a:gd name="adj" fmla="val 6668"/>
            </a:avLst>
          </a:prstGeom>
          <a:solidFill>
            <a:srgbClr val="910D0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516" y="4356854"/>
            <a:ext cx="273368" cy="341709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8226504" y="4385310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Technology</a:t>
            </a:r>
            <a:endParaRPr lang="en-US" sz="2400" dirty="0"/>
          </a:p>
        </p:txBody>
      </p:sp>
      <p:sp>
        <p:nvSpPr>
          <p:cNvPr id="25" name="Text 18"/>
          <p:cNvSpPr/>
          <p:nvPr/>
        </p:nvSpPr>
        <p:spPr>
          <a:xfrm>
            <a:off x="8226504" y="4779407"/>
            <a:ext cx="576595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of automation and advanced packaging technology</a:t>
            </a:r>
            <a:endParaRPr lang="en-US" sz="1400" dirty="0"/>
          </a:p>
        </p:txBody>
      </p:sp>
      <p:sp>
        <p:nvSpPr>
          <p:cNvPr id="26" name="Shape 19"/>
          <p:cNvSpPr/>
          <p:nvPr/>
        </p:nvSpPr>
        <p:spPr>
          <a:xfrm>
            <a:off x="6586299" y="5458897"/>
            <a:ext cx="546735" cy="22860"/>
          </a:xfrm>
          <a:prstGeom prst="roundRect">
            <a:avLst>
              <a:gd name="adj" fmla="val 119601"/>
            </a:avLst>
          </a:prstGeom>
          <a:solidFill>
            <a:srgbClr val="388A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0"/>
          <p:cNvSpPr/>
          <p:nvPr/>
        </p:nvSpPr>
        <p:spPr>
          <a:xfrm>
            <a:off x="7110174" y="5265301"/>
            <a:ext cx="410051" cy="410051"/>
          </a:xfrm>
          <a:prstGeom prst="roundRect">
            <a:avLst>
              <a:gd name="adj" fmla="val 6668"/>
            </a:avLst>
          </a:prstGeom>
          <a:solidFill>
            <a:srgbClr val="1F71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8516" y="5299472"/>
            <a:ext cx="273368" cy="341709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4125516" y="5327928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Environmental</a:t>
            </a:r>
            <a:endParaRPr lang="en-US" sz="2400" dirty="0"/>
          </a:p>
        </p:txBody>
      </p:sp>
      <p:sp>
        <p:nvSpPr>
          <p:cNvPr id="30" name="Text 22"/>
          <p:cNvSpPr/>
          <p:nvPr/>
        </p:nvSpPr>
        <p:spPr>
          <a:xfrm>
            <a:off x="637937" y="5722025"/>
            <a:ext cx="576595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Shift towards eco-friendly packaging solutions</a:t>
            </a:r>
            <a:endParaRPr lang="en-US" sz="1400" dirty="0"/>
          </a:p>
        </p:txBody>
      </p:sp>
      <p:sp>
        <p:nvSpPr>
          <p:cNvPr id="31" name="Shape 23"/>
          <p:cNvSpPr/>
          <p:nvPr/>
        </p:nvSpPr>
        <p:spPr>
          <a:xfrm>
            <a:off x="7497366" y="6401514"/>
            <a:ext cx="546735" cy="22860"/>
          </a:xfrm>
          <a:prstGeom prst="roundRect">
            <a:avLst>
              <a:gd name="adj" fmla="val 119601"/>
            </a:avLst>
          </a:prstGeom>
          <a:solidFill>
            <a:srgbClr val="3965A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4"/>
          <p:cNvSpPr/>
          <p:nvPr/>
        </p:nvSpPr>
        <p:spPr>
          <a:xfrm>
            <a:off x="7110174" y="6207919"/>
            <a:ext cx="410051" cy="410051"/>
          </a:xfrm>
          <a:prstGeom prst="roundRect">
            <a:avLst>
              <a:gd name="adj" fmla="val 6668"/>
            </a:avLst>
          </a:prstGeom>
          <a:solidFill>
            <a:srgbClr val="204C8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8516" y="6242090"/>
            <a:ext cx="273368" cy="341709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8226504" y="6270546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FEFEFE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Legal</a:t>
            </a:r>
            <a:endParaRPr lang="en-US" sz="2400" dirty="0"/>
          </a:p>
        </p:txBody>
      </p:sp>
      <p:sp>
        <p:nvSpPr>
          <p:cNvPr id="35" name="Text 26"/>
          <p:cNvSpPr/>
          <p:nvPr/>
        </p:nvSpPr>
        <p:spPr>
          <a:xfrm>
            <a:off x="8226504" y="6664643"/>
            <a:ext cx="5765959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EFEF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Strict compliance with global food safety regulations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7909DF2-4A9D-4119-8E4B-AB85531B9627}">
  <we:reference id="0cad77d1-4b38-41f3-896c-a6193bfd765c" version="1.0.0.0" store="EXCatalog" storeType="EXCatalog"/>
  <we:alternateReferences>
    <we:reference id="WA200003964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778</Words>
  <Application>Microsoft Office PowerPoint</Application>
  <PresentationFormat>Custom</PresentationFormat>
  <Paragraphs>197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Montserrat Medium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Waleed Afzal</cp:lastModifiedBy>
  <cp:revision>10</cp:revision>
  <dcterms:created xsi:type="dcterms:W3CDTF">2025-05-03T11:07:11Z</dcterms:created>
  <dcterms:modified xsi:type="dcterms:W3CDTF">2025-05-10T04:40:45Z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2025-05-03T11:10:28Z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1ca5d873-0eef-4cc8-ae34-ee0de7b7d3ea</vt:lpwstr>
  </property>
  <property fmtid="{D5CDD505-2E9C-101B-9397-08002B2CF9AE}" pid="7" name="MSIP_Label_defa4170-0d19-0005-0004-bc88714345d2_ActionId">
    <vt:lpwstr>ab579cb1-aa20-426f-b605-ff24bcc7229b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